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65" r:id="rId6"/>
    <p:sldId id="276" r:id="rId7"/>
    <p:sldId id="277" r:id="rId8"/>
    <p:sldId id="279" r:id="rId9"/>
    <p:sldId id="281" r:id="rId10"/>
    <p:sldId id="280" r:id="rId11"/>
    <p:sldId id="282" r:id="rId12"/>
    <p:sldId id="285" r:id="rId13"/>
    <p:sldId id="278" r:id="rId14"/>
    <p:sldId id="284" r:id="rId15"/>
    <p:sldId id="286" r:id="rId16"/>
    <p:sldId id="287" r:id="rId17"/>
    <p:sldId id="28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>
      <p:cViewPr varScale="1">
        <p:scale>
          <a:sx n="114" d="100"/>
          <a:sy n="114" d="100"/>
        </p:scale>
        <p:origin x="414" y="11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4/14/2018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4/14/2018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Rectangle 7" descr="An empty placeholder to add an image. Click on the placeholder and select the image that you wish to add.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4/14/2018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Workshop 6: Robot arm Forward Kinematics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Crash Course to robot arm control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DH Parameters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4000" y="1772816"/>
            <a:ext cx="5364088" cy="4752528"/>
          </a:xfrm>
        </p:spPr>
        <p:txBody>
          <a:bodyPr>
            <a:normAutofit/>
          </a:bodyPr>
          <a:lstStyle/>
          <a:p>
            <a:r>
              <a:rPr lang="en-AU" dirty="0"/>
              <a:t>In mechanical links (like the ones in a robot arm) each joint only rotates about one axis and its possible to simplify the matrix…</a:t>
            </a:r>
          </a:p>
          <a:p>
            <a:r>
              <a:rPr lang="en-AU" dirty="0" err="1"/>
              <a:t>Denavit-Hartenburg</a:t>
            </a:r>
            <a:r>
              <a:rPr lang="en-AU" dirty="0"/>
              <a:t> figured out that if you put the frames so that the z-axis is the axis of joint rotation… its possible to eliminate the need for the Y axis components</a:t>
            </a:r>
          </a:p>
          <a:p>
            <a:r>
              <a:rPr lang="en-AU" dirty="0"/>
              <a:t>There are only  4 values then which are referred to as theta (</a:t>
            </a:r>
            <a:r>
              <a:rPr lang="en-AU" dirty="0" err="1"/>
              <a:t>Rz</a:t>
            </a:r>
            <a:r>
              <a:rPr lang="en-AU" dirty="0"/>
              <a:t>), d (</a:t>
            </a:r>
            <a:r>
              <a:rPr lang="en-AU" dirty="0" err="1"/>
              <a:t>tz</a:t>
            </a:r>
            <a:r>
              <a:rPr lang="en-AU" dirty="0"/>
              <a:t>), a (</a:t>
            </a:r>
            <a:r>
              <a:rPr lang="en-AU" dirty="0" err="1"/>
              <a:t>tx</a:t>
            </a:r>
            <a:r>
              <a:rPr lang="en-AU" dirty="0"/>
              <a:t>), and alpha (Rx)</a:t>
            </a:r>
          </a:p>
          <a:p>
            <a:r>
              <a:rPr lang="en-AU" dirty="0"/>
              <a:t>This leads to a standard transform matrix to be used for all joints. Now this, is a function we’ll just use 4 times to skip lots of trig and find the forward kinematics…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0A4DE1-85E7-45BE-8F00-4E1FAB7EB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2104" y="1028700"/>
            <a:ext cx="4328535" cy="31031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EE0FC8A-280A-47B4-9328-DFEA6A3DFCFB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19" t="57112" r="50121" b="38808"/>
          <a:stretch/>
        </p:blipFill>
        <p:spPr bwMode="auto">
          <a:xfrm>
            <a:off x="6672064" y="4451305"/>
            <a:ext cx="4392488" cy="50405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2AEAFA4-F19F-428D-8F08-C14C0B5276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0056" y="5127977"/>
            <a:ext cx="4689685" cy="129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627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3D2DF-A9E3-4339-8DC5-B03BAAB26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How do we use the theory…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50F74-FE96-414B-9281-0509078D9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1828800"/>
            <a:ext cx="9252520" cy="4267200"/>
          </a:xfrm>
        </p:spPr>
        <p:txBody>
          <a:bodyPr/>
          <a:lstStyle/>
          <a:p>
            <a:r>
              <a:rPr lang="en-AU" dirty="0"/>
              <a:t>STEP 1: put coordinate frames on each joint. Start with the base frame z-axis in line with axis of rotation. Put the x-axis to know where the 0 degree rotation is. Try to make link lengths L1 or L2 go only on the z or x axes…</a:t>
            </a:r>
          </a:p>
          <a:p>
            <a:r>
              <a:rPr lang="en-AU" dirty="0"/>
              <a:t>STEP 2: Find the DH parameters Rx, X, </a:t>
            </a:r>
            <a:r>
              <a:rPr lang="en-AU" dirty="0" err="1"/>
              <a:t>Rz</a:t>
            </a:r>
            <a:r>
              <a:rPr lang="en-AU" dirty="0"/>
              <a:t>, Z values for each transform</a:t>
            </a:r>
          </a:p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C102AD-9999-4B9B-9DAB-9915AF344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528" y="3400393"/>
            <a:ext cx="7857275" cy="3115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338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14E5E-A18F-49DA-885B-5EBA083D5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424" y="-31564"/>
            <a:ext cx="9144000" cy="1143000"/>
          </a:xfrm>
        </p:spPr>
        <p:txBody>
          <a:bodyPr/>
          <a:lstStyle/>
          <a:p>
            <a:r>
              <a:rPr lang="en-AU" dirty="0"/>
              <a:t>Solving the DH parameters: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6" name="Content Placeholder 5">
                <a:extLst>
                  <a:ext uri="{FF2B5EF4-FFF2-40B4-BE49-F238E27FC236}">
                    <a16:creationId xmlns:a16="http://schemas.microsoft.com/office/drawing/2014/main" id="{9B536DF5-1D16-49F4-A58E-8E6D54297178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976060222"/>
                  </p:ext>
                </p:extLst>
              </p:nvPr>
            </p:nvGraphicFramePr>
            <p:xfrm>
              <a:off x="2567608" y="4221088"/>
              <a:ext cx="7200800" cy="2232248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1440015">
                      <a:extLst>
                        <a:ext uri="{9D8B030D-6E8A-4147-A177-3AD203B41FA5}">
                          <a16:colId xmlns:a16="http://schemas.microsoft.com/office/drawing/2014/main" val="1230468758"/>
                        </a:ext>
                      </a:extLst>
                    </a:gridCol>
                    <a:gridCol w="1440015">
                      <a:extLst>
                        <a:ext uri="{9D8B030D-6E8A-4147-A177-3AD203B41FA5}">
                          <a16:colId xmlns:a16="http://schemas.microsoft.com/office/drawing/2014/main" val="912697371"/>
                        </a:ext>
                      </a:extLst>
                    </a:gridCol>
                    <a:gridCol w="1440015">
                      <a:extLst>
                        <a:ext uri="{9D8B030D-6E8A-4147-A177-3AD203B41FA5}">
                          <a16:colId xmlns:a16="http://schemas.microsoft.com/office/drawing/2014/main" val="2481701310"/>
                        </a:ext>
                      </a:extLst>
                    </a:gridCol>
                    <a:gridCol w="1440015">
                      <a:extLst>
                        <a:ext uri="{9D8B030D-6E8A-4147-A177-3AD203B41FA5}">
                          <a16:colId xmlns:a16="http://schemas.microsoft.com/office/drawing/2014/main" val="3258774861"/>
                        </a:ext>
                      </a:extLst>
                    </a:gridCol>
                    <a:gridCol w="1440740">
                      <a:extLst>
                        <a:ext uri="{9D8B030D-6E8A-4147-A177-3AD203B41FA5}">
                          <a16:colId xmlns:a16="http://schemas.microsoft.com/office/drawing/2014/main" val="4192317686"/>
                        </a:ext>
                      </a:extLst>
                    </a:gridCol>
                  </a:tblGrid>
                  <a:tr h="367154">
                    <a:tc>
                      <a:txBody>
                        <a:bodyPr/>
                        <a:lstStyle/>
                        <a:p>
                          <a:pPr marL="73025" marR="73025" algn="ctr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200" dirty="0">
                              <a:effectLst/>
                            </a:rPr>
                            <a:t>DH Parameters</a:t>
                          </a:r>
                          <a:endParaRPr lang="en-AU" sz="1200" dirty="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73025" marR="73025" algn="ctr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>
                                    <a:effectLst/>
                                  </a:rPr>
                                  <m:t>𝜽</m:t>
                                </m:r>
                              </m:oMath>
                            </m:oMathPara>
                          </a14:m>
                          <a:endParaRPr lang="en-AU" sz="1200" dirty="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73025" marR="73025" algn="ctr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>
                                    <a:effectLst/>
                                  </a:rPr>
                                  <m:t>𝒅</m:t>
                                </m:r>
                              </m:oMath>
                            </m:oMathPara>
                          </a14:m>
                          <a:endParaRPr lang="en-AU" sz="1200" dirty="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73025" marR="73025" algn="ctr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>
                                    <a:effectLst/>
                                  </a:rPr>
                                  <m:t>𝒂</m:t>
                                </m:r>
                              </m:oMath>
                            </m:oMathPara>
                          </a14:m>
                          <a:endParaRPr lang="en-AU" sz="120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73025" marR="73025" algn="ctr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>
                                    <a:effectLst/>
                                  </a:rPr>
                                  <m:t>𝜶</m:t>
                                </m:r>
                              </m:oMath>
                            </m:oMathPara>
                          </a14:m>
                          <a:endParaRPr lang="en-AU" sz="1200" dirty="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extLst>
                      <a:ext uri="{0D108BD9-81ED-4DB2-BD59-A6C34878D82A}">
                        <a16:rowId xmlns:a16="http://schemas.microsoft.com/office/drawing/2014/main" val="2008477240"/>
                      </a:ext>
                    </a:extLst>
                  </a:tr>
                  <a:tr h="623822">
                    <a:tc>
                      <a:txBody>
                        <a:bodyPr/>
                        <a:lstStyle/>
                        <a:p>
                          <a:pPr marL="73025" marR="73025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Pre>
                                  <m:sPrePr>
                                    <m:ctrlPr>
                                      <a:rPr lang="en-AU" sz="1200">
                                        <a:effectLst/>
                                      </a:rPr>
                                    </m:ctrlPr>
                                  </m:sPrePr>
                                  <m:sub>
                                    <m:r>
                                      <a:rPr lang="en-US" sz="1200">
                                        <a:effectLst/>
                                      </a:rPr>
                                      <m:t> </m:t>
                                    </m:r>
                                  </m:sub>
                                  <m:sup>
                                    <m:r>
                                      <a:rPr lang="en-US" sz="1200">
                                        <a:effectLst/>
                                      </a:rPr>
                                      <m:t>𝐵𝑎𝑠𝑒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en-AU" sz="1200">
                                            <a:effectLst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200">
                                            <a:effectLst/>
                                          </a:rPr>
                                          <m:t>𝑇</m:t>
                                        </m:r>
                                      </m:e>
                                      <m:sub>
                                        <m:r>
                                          <a:rPr lang="en-US" sz="1200">
                                            <a:effectLst/>
                                          </a:rPr>
                                          <m:t>𝐽𝑜𝑖𝑛𝑡</m:t>
                                        </m:r>
                                        <m:r>
                                          <a:rPr lang="en-US" sz="1200">
                                            <a:effectLst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sPre>
                              </m:oMath>
                            </m:oMathPara>
                          </a14:m>
                          <a:endParaRPr lang="en-AU" sz="120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73025" marR="73025" algn="ctr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AU" sz="1200">
                                        <a:effectLst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200">
                                        <a:effectLst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sz="1200">
                                        <a:effectLst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AU" sz="120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73025" marR="73025" algn="ctr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>
                                    <a:effectLst/>
                                  </a:rPr>
                                  <m:t>𝐿</m:t>
                                </m:r>
                                <m:r>
                                  <a:rPr lang="en-US" sz="1200">
                                    <a:effectLst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AU" sz="120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73025" marR="73025" algn="ctr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>
                                    <a:effectLst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AU" sz="120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73025" marR="73025" algn="ctr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AU" sz="1200">
                                        <a:effectLst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200">
                                        <a:effectLst/>
                                      </a:rPr>
                                      <m:t>𝜋</m:t>
                                    </m:r>
                                  </m:num>
                                  <m:den>
                                    <m:r>
                                      <a:rPr lang="en-US" sz="1200">
                                        <a:effectLst/>
                                      </a:rPr>
                                      <m:t>2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AU" sz="120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extLst>
                      <a:ext uri="{0D108BD9-81ED-4DB2-BD59-A6C34878D82A}">
                        <a16:rowId xmlns:a16="http://schemas.microsoft.com/office/drawing/2014/main" val="2701399821"/>
                      </a:ext>
                    </a:extLst>
                  </a:tr>
                  <a:tr h="412199">
                    <a:tc>
                      <a:txBody>
                        <a:bodyPr/>
                        <a:lstStyle/>
                        <a:p>
                          <a:pPr marL="73025" marR="73025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Pre>
                                  <m:sPrePr>
                                    <m:ctrlPr>
                                      <a:rPr lang="en-AU" sz="1200">
                                        <a:effectLst/>
                                      </a:rPr>
                                    </m:ctrlPr>
                                  </m:sPrePr>
                                  <m:sub>
                                    <m:r>
                                      <a:rPr lang="en-US" sz="1200">
                                        <a:effectLst/>
                                      </a:rPr>
                                      <m:t> </m:t>
                                    </m:r>
                                  </m:sub>
                                  <m:sup>
                                    <m:r>
                                      <a:rPr lang="en-US" sz="1200">
                                        <a:effectLst/>
                                      </a:rPr>
                                      <m:t>𝐽𝑜𝑖𝑛𝑡</m:t>
                                    </m:r>
                                    <m:r>
                                      <a:rPr lang="en-US" sz="1200">
                                        <a:effectLst/>
                                      </a:rPr>
                                      <m:t>1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en-AU" sz="1200">
                                            <a:effectLst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200">
                                            <a:effectLst/>
                                          </a:rPr>
                                          <m:t>𝑇</m:t>
                                        </m:r>
                                      </m:e>
                                      <m:sub>
                                        <m:r>
                                          <a:rPr lang="en-US" sz="1200">
                                            <a:effectLst/>
                                          </a:rPr>
                                          <m:t>𝐽𝑜𝑖𝑛𝑡</m:t>
                                        </m:r>
                                        <m:r>
                                          <a:rPr lang="en-US" sz="1200">
                                            <a:effectLst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sPre>
                              </m:oMath>
                            </m:oMathPara>
                          </a14:m>
                          <a:endParaRPr lang="en-AU" sz="120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73025" marR="73025" algn="ctr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AU" sz="1200">
                                        <a:effectLst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200">
                                        <a:effectLst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sz="1200">
                                        <a:effectLst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AU" sz="1200" dirty="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73025" marR="73025" algn="ctr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>
                                    <a:effectLst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AU" sz="120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73025" marR="73025" algn="ctr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>
                                    <a:effectLst/>
                                  </a:rPr>
                                  <m:t>𝐿</m:t>
                                </m:r>
                                <m:r>
                                  <a:rPr lang="en-US" sz="1200">
                                    <a:effectLst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AU" sz="1200" dirty="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73025" marR="73025" algn="ctr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>
                                    <a:effectLst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AU" sz="1200" dirty="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extLst>
                      <a:ext uri="{0D108BD9-81ED-4DB2-BD59-A6C34878D82A}">
                        <a16:rowId xmlns:a16="http://schemas.microsoft.com/office/drawing/2014/main" val="1328886732"/>
                      </a:ext>
                    </a:extLst>
                  </a:tr>
                  <a:tr h="412199">
                    <a:tc>
                      <a:txBody>
                        <a:bodyPr/>
                        <a:lstStyle/>
                        <a:p>
                          <a:pPr marL="73025" marR="73025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Pre>
                                  <m:sPrePr>
                                    <m:ctrlPr>
                                      <a:rPr lang="en-AU" sz="1200">
                                        <a:effectLst/>
                                      </a:rPr>
                                    </m:ctrlPr>
                                  </m:sPrePr>
                                  <m:sub>
                                    <m:r>
                                      <a:rPr lang="en-US" sz="1200">
                                        <a:effectLst/>
                                      </a:rPr>
                                      <m:t> </m:t>
                                    </m:r>
                                  </m:sub>
                                  <m:sup>
                                    <m:r>
                                      <a:rPr lang="en-US" sz="1200">
                                        <a:effectLst/>
                                      </a:rPr>
                                      <m:t>𝐽𝑜𝑖𝑛𝑡</m:t>
                                    </m:r>
                                    <m:r>
                                      <a:rPr lang="en-US" sz="1200">
                                        <a:effectLst/>
                                      </a:rPr>
                                      <m:t>2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en-AU" sz="1200">
                                            <a:effectLst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200">
                                            <a:effectLst/>
                                          </a:rPr>
                                          <m:t>𝑇</m:t>
                                        </m:r>
                                      </m:e>
                                      <m:sub>
                                        <m:r>
                                          <a:rPr lang="en-US" sz="1200">
                                            <a:effectLst/>
                                          </a:rPr>
                                          <m:t>𝐽𝑜𝑖𝑛𝑡</m:t>
                                        </m:r>
                                        <m:r>
                                          <a:rPr lang="en-US" sz="1200">
                                            <a:effectLst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e>
                                </m:sPre>
                              </m:oMath>
                            </m:oMathPara>
                          </a14:m>
                          <a:endParaRPr lang="en-AU" sz="120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73025" marR="73025" algn="ctr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AU" sz="1200">
                                        <a:effectLst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200">
                                        <a:effectLst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sz="1200">
                                        <a:effectLst/>
                                      </a:rPr>
                                      <m:t>3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AU" sz="120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73025" marR="73025" algn="ctr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>
                                    <a:effectLst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AU" sz="120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73025" marR="73025" algn="ctr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>
                                    <a:effectLst/>
                                  </a:rPr>
                                  <m:t>𝐿</m:t>
                                </m:r>
                                <m:r>
                                  <a:rPr lang="en-US" sz="1200">
                                    <a:effectLst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AU" sz="120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73025" marR="73025" algn="ctr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>
                                    <a:effectLst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AU" sz="120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extLst>
                      <a:ext uri="{0D108BD9-81ED-4DB2-BD59-A6C34878D82A}">
                        <a16:rowId xmlns:a16="http://schemas.microsoft.com/office/drawing/2014/main" val="685292575"/>
                      </a:ext>
                    </a:extLst>
                  </a:tr>
                  <a:tr h="416874">
                    <a:tc>
                      <a:txBody>
                        <a:bodyPr/>
                        <a:lstStyle/>
                        <a:p>
                          <a:pPr marL="73025" marR="73025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Pre>
                                  <m:sPrePr>
                                    <m:ctrlPr>
                                      <a:rPr lang="en-AU" sz="1200">
                                        <a:effectLst/>
                                      </a:rPr>
                                    </m:ctrlPr>
                                  </m:sPrePr>
                                  <m:sub>
                                    <m:r>
                                      <a:rPr lang="en-US" sz="1200">
                                        <a:effectLst/>
                                      </a:rPr>
                                      <m:t> </m:t>
                                    </m:r>
                                  </m:sub>
                                  <m:sup>
                                    <m:r>
                                      <a:rPr lang="en-US" sz="1200">
                                        <a:effectLst/>
                                      </a:rPr>
                                      <m:t>𝐽𝑜𝑖𝑛𝑡</m:t>
                                    </m:r>
                                    <m:r>
                                      <a:rPr lang="en-US" sz="1200">
                                        <a:effectLst/>
                                      </a:rPr>
                                      <m:t>3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en-AU" sz="1200">
                                            <a:effectLst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200">
                                            <a:effectLst/>
                                          </a:rPr>
                                          <m:t>𝑇</m:t>
                                        </m:r>
                                      </m:e>
                                      <m:sub>
                                        <m:r>
                                          <a:rPr lang="en-US" sz="1200">
                                            <a:effectLst/>
                                          </a:rPr>
                                          <m:t>𝐺𝑟𝑖𝑝𝑝𝑒𝑟</m:t>
                                        </m:r>
                                      </m:sub>
                                    </m:sSub>
                                  </m:e>
                                </m:sPre>
                              </m:oMath>
                            </m:oMathPara>
                          </a14:m>
                          <a:endParaRPr lang="en-AU" sz="120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73025" marR="73025" algn="ctr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AU" sz="1200">
                                        <a:effectLst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200">
                                        <a:effectLst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sz="1200">
                                        <a:effectLst/>
                                      </a:rPr>
                                      <m:t>4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AU" sz="120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73025" marR="73025" algn="ctr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>
                                    <a:effectLst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AU" sz="120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73025" marR="73025" algn="ctr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>
                                    <a:effectLst/>
                                  </a:rPr>
                                  <m:t>𝐿</m:t>
                                </m:r>
                                <m:r>
                                  <a:rPr lang="en-US" sz="1200">
                                    <a:effectLst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AU" sz="120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pPr marL="73025" marR="73025" algn="ctr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>
                                    <a:effectLst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AU" sz="1200" dirty="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extLst>
                      <a:ext uri="{0D108BD9-81ED-4DB2-BD59-A6C34878D82A}">
                        <a16:rowId xmlns:a16="http://schemas.microsoft.com/office/drawing/2014/main" val="1270186605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6" name="Content Placeholder 5">
                <a:extLst>
                  <a:ext uri="{FF2B5EF4-FFF2-40B4-BE49-F238E27FC236}">
                    <a16:creationId xmlns:a16="http://schemas.microsoft.com/office/drawing/2014/main" id="{9B536DF5-1D16-49F4-A58E-8E6D54297178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976060222"/>
                  </p:ext>
                </p:extLst>
              </p:nvPr>
            </p:nvGraphicFramePr>
            <p:xfrm>
              <a:off x="2567608" y="4221088"/>
              <a:ext cx="7200800" cy="2232248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1440015">
                      <a:extLst>
                        <a:ext uri="{9D8B030D-6E8A-4147-A177-3AD203B41FA5}">
                          <a16:colId xmlns:a16="http://schemas.microsoft.com/office/drawing/2014/main" val="1230468758"/>
                        </a:ext>
                      </a:extLst>
                    </a:gridCol>
                    <a:gridCol w="1440015">
                      <a:extLst>
                        <a:ext uri="{9D8B030D-6E8A-4147-A177-3AD203B41FA5}">
                          <a16:colId xmlns:a16="http://schemas.microsoft.com/office/drawing/2014/main" val="912697371"/>
                        </a:ext>
                      </a:extLst>
                    </a:gridCol>
                    <a:gridCol w="1440015">
                      <a:extLst>
                        <a:ext uri="{9D8B030D-6E8A-4147-A177-3AD203B41FA5}">
                          <a16:colId xmlns:a16="http://schemas.microsoft.com/office/drawing/2014/main" val="2481701310"/>
                        </a:ext>
                      </a:extLst>
                    </a:gridCol>
                    <a:gridCol w="1440015">
                      <a:extLst>
                        <a:ext uri="{9D8B030D-6E8A-4147-A177-3AD203B41FA5}">
                          <a16:colId xmlns:a16="http://schemas.microsoft.com/office/drawing/2014/main" val="3258774861"/>
                        </a:ext>
                      </a:extLst>
                    </a:gridCol>
                    <a:gridCol w="1440740">
                      <a:extLst>
                        <a:ext uri="{9D8B030D-6E8A-4147-A177-3AD203B41FA5}">
                          <a16:colId xmlns:a16="http://schemas.microsoft.com/office/drawing/2014/main" val="4192317686"/>
                        </a:ext>
                      </a:extLst>
                    </a:gridCol>
                  </a:tblGrid>
                  <a:tr h="367154">
                    <a:tc>
                      <a:txBody>
                        <a:bodyPr/>
                        <a:lstStyle/>
                        <a:p>
                          <a:pPr marL="73025" marR="73025" algn="ctr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200" dirty="0">
                              <a:effectLst/>
                            </a:rPr>
                            <a:t>DH Parameters</a:t>
                          </a:r>
                          <a:endParaRPr lang="en-AU" sz="1200" dirty="0">
                            <a:solidFill>
                              <a:srgbClr val="262140"/>
                            </a:solidFill>
                            <a:effectLst/>
                            <a:latin typeface="Microsoft Sans Serif" panose="020B0604020202020204" pitchFamily="34" charset="0"/>
                            <a:ea typeface="Microsoft Sans Serif" panose="020B06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100000" t="-1667" r="-300844" b="-515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200847" t="-1667" r="-202119" b="-515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299578" t="-1667" r="-101266" b="-515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401271" t="-1667" r="-1695" b="-515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08477240"/>
                      </a:ext>
                    </a:extLst>
                  </a:tr>
                  <a:tr h="62382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424" t="-59223" r="-402542" b="-2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100000" t="-59223" r="-300844" b="-2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200847" t="-59223" r="-202119" b="-2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299578" t="-59223" r="-101266" b="-2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401271" t="-59223" r="-1695" b="-20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01399821"/>
                      </a:ext>
                    </a:extLst>
                  </a:tr>
                  <a:tr h="412199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424" t="-241176" r="-402542" b="-2029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100000" t="-241176" r="-300844" b="-2029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200847" t="-241176" r="-202119" b="-2029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299578" t="-241176" r="-101266" b="-2029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401271" t="-241176" r="-1695" b="-20294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28886732"/>
                      </a:ext>
                    </a:extLst>
                  </a:tr>
                  <a:tr h="412199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424" t="-346269" r="-402542" b="-10597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100000" t="-346269" r="-300844" b="-10597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200847" t="-346269" r="-202119" b="-10597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299578" t="-346269" r="-101266" b="-10597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401271" t="-346269" r="-1695" b="-10597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85292575"/>
                      </a:ext>
                    </a:extLst>
                  </a:tr>
                  <a:tr h="41687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424" t="-433333" r="-402542" b="-28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100000" t="-433333" r="-300844" b="-28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200847" t="-433333" r="-202119" b="-28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299578" t="-433333" r="-101266" b="-28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blipFill>
                          <a:blip r:embed="rId2"/>
                          <a:stretch>
                            <a:fillRect l="-401271" t="-433333" r="-1695" b="-289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7018660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10E1308-EE7B-4570-A7F8-6903598735C8}"/>
              </a:ext>
            </a:extLst>
          </p:cNvPr>
          <p:cNvSpPr txBox="1">
            <a:spLocks/>
          </p:cNvSpPr>
          <p:nvPr/>
        </p:nvSpPr>
        <p:spPr>
          <a:xfrm>
            <a:off x="1055440" y="1133043"/>
            <a:ext cx="9882844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087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317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060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For finding the theta values is easy. </a:t>
            </a:r>
            <a:r>
              <a:rPr lang="en-AU" dirty="0" err="1"/>
              <a:t>Rz</a:t>
            </a:r>
            <a:r>
              <a:rPr lang="en-AU" dirty="0"/>
              <a:t> rotation is always the variable rotation of the joint q</a:t>
            </a:r>
          </a:p>
          <a:p>
            <a:r>
              <a:rPr lang="en-AU" dirty="0"/>
              <a:t>Hard part: The base frame displaced to the next frame by L1 in the z direction and the z-axis moved around the x-axis by 90 degrees so alpha is pi on 2</a:t>
            </a:r>
          </a:p>
          <a:p>
            <a:r>
              <a:rPr lang="en-AU" dirty="0"/>
              <a:t>After that each joint repetitively translates along the x-axes by the link lengths L2,L3 and L4     NOTE. </a:t>
            </a:r>
            <a:r>
              <a:rPr lang="en-US" dirty="0"/>
              <a:t>L1 = 100mm, L2 = 120mm, L3 = 140mm, L4 = 140mm</a:t>
            </a:r>
            <a:endParaRPr lang="en-AU" dirty="0"/>
          </a:p>
          <a:p>
            <a:r>
              <a:rPr lang="en-AU" dirty="0"/>
              <a:t>You may have realised that there are other ways of going about this but this version of the solution is nicer by having more zeros in the DH parameters</a:t>
            </a:r>
          </a:p>
        </p:txBody>
      </p:sp>
    </p:spTree>
    <p:extLst>
      <p:ext uri="{BB962C8B-B14F-4D97-AF65-F5344CB8AC3E}">
        <p14:creationId xmlns:p14="http://schemas.microsoft.com/office/powerpoint/2010/main" val="3544698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EF313-D3E6-4BD0-AB1B-0CDA2B953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Using the Transforms…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BCD6E80-271B-474E-B502-C767AECD256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11425" y="1700808"/>
                <a:ext cx="7920880" cy="4267200"/>
              </a:xfrm>
            </p:spPr>
            <p:txBody>
              <a:bodyPr/>
              <a:lstStyle/>
              <a:p>
                <a:r>
                  <a:rPr lang="en-AU" dirty="0"/>
                  <a:t>We the DH parameters, we plug them into the DH function to get the matrix</a:t>
                </a:r>
              </a:p>
              <a:p>
                <a:r>
                  <a:rPr lang="en-AU" dirty="0"/>
                  <a:t>We then get </a:t>
                </a:r>
                <a:r>
                  <a:rPr lang="en-AU" dirty="0" err="1"/>
                  <a:t>numpy</a:t>
                </a:r>
                <a:r>
                  <a:rPr lang="en-AU" dirty="0"/>
                  <a:t> to do this multiplication:</a:t>
                </a:r>
              </a:p>
              <a:p>
                <a14:m>
                  <m:oMath xmlns:m="http://schemas.openxmlformats.org/officeDocument/2006/math">
                    <m:sPre>
                      <m:sPrePr>
                        <m:ctrlPr>
                          <a:rPr lang="en-AU" i="1"/>
                        </m:ctrlPr>
                      </m:sPrePr>
                      <m:sub>
                        <m:r>
                          <a:rPr lang="en-US" i="1"/>
                          <m:t> </m:t>
                        </m:r>
                      </m:sub>
                      <m:sup>
                        <m:r>
                          <a:rPr lang="en-US" i="1"/>
                          <m:t>𝐵𝑎𝑠𝑒</m:t>
                        </m:r>
                      </m:sup>
                      <m:e>
                        <m:sSub>
                          <m:sSubPr>
                            <m:ctrlPr>
                              <a:rPr lang="en-AU" i="1"/>
                            </m:ctrlPr>
                          </m:sSubPr>
                          <m:e>
                            <m:r>
                              <a:rPr lang="en-US" i="1"/>
                              <m:t>𝑇</m:t>
                            </m:r>
                          </m:e>
                          <m:sub>
                            <m:r>
                              <a:rPr lang="en-US" i="1"/>
                              <m:t>𝐺𝑟𝑖𝑝𝑝𝑒𝑟</m:t>
                            </m:r>
                          </m:sub>
                        </m:sSub>
                      </m:e>
                    </m:sPre>
                    <m:r>
                      <a:rPr lang="en-US" i="1"/>
                      <m:t>=</m:t>
                    </m:r>
                    <m:sPre>
                      <m:sPrePr>
                        <m:ctrlPr>
                          <a:rPr lang="en-AU" i="1"/>
                        </m:ctrlPr>
                      </m:sPrePr>
                      <m:sub>
                        <m:r>
                          <a:rPr lang="en-US" i="1"/>
                          <m:t> </m:t>
                        </m:r>
                      </m:sub>
                      <m:sup>
                        <m:r>
                          <a:rPr lang="en-US" i="1"/>
                          <m:t>𝐵𝑎𝑠𝑒</m:t>
                        </m:r>
                      </m:sup>
                      <m:e>
                        <m:sSub>
                          <m:sSubPr>
                            <m:ctrlPr>
                              <a:rPr lang="en-AU" i="1"/>
                            </m:ctrlPr>
                          </m:sSubPr>
                          <m:e>
                            <m:r>
                              <a:rPr lang="en-US" i="1"/>
                              <m:t>𝑇</m:t>
                            </m:r>
                          </m:e>
                          <m:sub>
                            <m:r>
                              <a:rPr lang="en-US" i="1"/>
                              <m:t>𝐽𝑜𝑖𝑛𝑡</m:t>
                            </m:r>
                            <m:r>
                              <a:rPr lang="en-US" i="1"/>
                              <m:t>1</m:t>
                            </m:r>
                          </m:sub>
                        </m:sSub>
                      </m:e>
                    </m:sPre>
                    <m:r>
                      <a:rPr lang="en-US" i="1"/>
                      <m:t>×</m:t>
                    </m:r>
                    <m:sPre>
                      <m:sPrePr>
                        <m:ctrlPr>
                          <a:rPr lang="en-AU" i="1"/>
                        </m:ctrlPr>
                      </m:sPrePr>
                      <m:sub>
                        <m:r>
                          <a:rPr lang="en-US" i="1"/>
                          <m:t> </m:t>
                        </m:r>
                      </m:sub>
                      <m:sup>
                        <m:r>
                          <a:rPr lang="en-US" i="1"/>
                          <m:t>𝐽𝑜𝑖𝑛𝑡</m:t>
                        </m:r>
                        <m:r>
                          <a:rPr lang="en-US" i="1"/>
                          <m:t>1</m:t>
                        </m:r>
                      </m:sup>
                      <m:e>
                        <m:sSub>
                          <m:sSubPr>
                            <m:ctrlPr>
                              <a:rPr lang="en-AU" i="1"/>
                            </m:ctrlPr>
                          </m:sSubPr>
                          <m:e>
                            <m:r>
                              <a:rPr lang="en-US" i="1"/>
                              <m:t>𝑇</m:t>
                            </m:r>
                          </m:e>
                          <m:sub>
                            <m:r>
                              <a:rPr lang="en-US" i="1"/>
                              <m:t>𝐽𝑜𝑖𝑛𝑡</m:t>
                            </m:r>
                            <m:r>
                              <a:rPr lang="en-US" i="1"/>
                              <m:t>2</m:t>
                            </m:r>
                          </m:sub>
                        </m:sSub>
                      </m:e>
                    </m:sPre>
                    <m:r>
                      <a:rPr lang="en-US" i="1"/>
                      <m:t>×</m:t>
                    </m:r>
                    <m:sPre>
                      <m:sPrePr>
                        <m:ctrlPr>
                          <a:rPr lang="en-AU" i="1"/>
                        </m:ctrlPr>
                      </m:sPrePr>
                      <m:sub>
                        <m:r>
                          <a:rPr lang="en-US" i="1"/>
                          <m:t> </m:t>
                        </m:r>
                      </m:sub>
                      <m:sup>
                        <m:r>
                          <a:rPr lang="en-US" i="1"/>
                          <m:t>𝐽𝑜𝑖𝑛𝑡</m:t>
                        </m:r>
                        <m:r>
                          <a:rPr lang="en-US" i="1"/>
                          <m:t>2</m:t>
                        </m:r>
                      </m:sup>
                      <m:e>
                        <m:sSub>
                          <m:sSubPr>
                            <m:ctrlPr>
                              <a:rPr lang="en-AU" i="1"/>
                            </m:ctrlPr>
                          </m:sSubPr>
                          <m:e>
                            <m:r>
                              <a:rPr lang="en-US" i="1"/>
                              <m:t>𝑇</m:t>
                            </m:r>
                          </m:e>
                          <m:sub>
                            <m:r>
                              <a:rPr lang="en-US" i="1"/>
                              <m:t>𝐽𝑜𝑖𝑛𝑡</m:t>
                            </m:r>
                            <m:r>
                              <a:rPr lang="en-US" i="1"/>
                              <m:t>3</m:t>
                            </m:r>
                          </m:sub>
                        </m:sSub>
                      </m:e>
                    </m:sPre>
                    <m:r>
                      <a:rPr lang="en-US" i="1"/>
                      <m:t>×</m:t>
                    </m:r>
                    <m:sPre>
                      <m:sPrePr>
                        <m:ctrlPr>
                          <a:rPr lang="en-AU" i="1"/>
                        </m:ctrlPr>
                      </m:sPrePr>
                      <m:sub>
                        <m:r>
                          <a:rPr lang="en-US" i="1"/>
                          <m:t> </m:t>
                        </m:r>
                      </m:sub>
                      <m:sup>
                        <m:r>
                          <a:rPr lang="en-US" i="1"/>
                          <m:t>𝐽𝑜𝑖𝑛𝑡</m:t>
                        </m:r>
                        <m:r>
                          <a:rPr lang="en-US" i="1"/>
                          <m:t>3</m:t>
                        </m:r>
                      </m:sup>
                      <m:e>
                        <m:sSub>
                          <m:sSubPr>
                            <m:ctrlPr>
                              <a:rPr lang="en-AU" i="1"/>
                            </m:ctrlPr>
                          </m:sSubPr>
                          <m:e>
                            <m:r>
                              <a:rPr lang="en-US" i="1"/>
                              <m:t>𝑇</m:t>
                            </m:r>
                          </m:e>
                          <m:sub>
                            <m:r>
                              <a:rPr lang="en-US" i="1"/>
                              <m:t>𝐺𝑟𝑖𝑝𝑝𝑒𝑟</m:t>
                            </m:r>
                          </m:sub>
                        </m:sSub>
                      </m:e>
                    </m:sPre>
                  </m:oMath>
                </a14:m>
                <a:endParaRPr lang="en-AU" dirty="0"/>
              </a:p>
              <a:p>
                <a:r>
                  <a:rPr lang="en-AU" dirty="0"/>
                  <a:t>From here, we get a transform from </a:t>
                </a:r>
                <a:br>
                  <a:rPr lang="en-AU" dirty="0"/>
                </a:br>
                <a:r>
                  <a:rPr lang="en-AU" dirty="0"/>
                  <a:t>base to the tool point. Getting the X Y Z </a:t>
                </a:r>
                <a:br>
                  <a:rPr lang="en-AU" dirty="0"/>
                </a:br>
                <a:r>
                  <a:rPr lang="en-AU" dirty="0"/>
                  <a:t>translation part gives us the tool point position</a:t>
                </a:r>
              </a:p>
              <a:p>
                <a:r>
                  <a:rPr lang="en-AU" dirty="0"/>
                  <a:t>The last thing to consider controlling </a:t>
                </a:r>
                <a:br>
                  <a:rPr lang="en-AU" dirty="0"/>
                </a:br>
                <a:r>
                  <a:rPr lang="en-AU" dirty="0"/>
                  <a:t>the pitch angle of the tool point which is</a:t>
                </a:r>
              </a:p>
              <a:p>
                <a:r>
                  <a:rPr lang="en-AU" dirty="0"/>
                  <a:t> </a:t>
                </a:r>
                <a14:m>
                  <m:oMath xmlns:m="http://schemas.openxmlformats.org/officeDocument/2006/math">
                    <m:r>
                      <a:rPr lang="en-AU" b="0" i="1" smtClean="0">
                        <a:latin typeface="Cambria Math" panose="02040503050406030204" pitchFamily="18" charset="0"/>
                      </a:rPr>
                      <m:t>𝑝𝑖𝑡𝑐h</m:t>
                    </m:r>
                    <m:r>
                      <a:rPr lang="en-US" i="1"/>
                      <m:t>= </m:t>
                    </m:r>
                    <m:sSub>
                      <m:sSubPr>
                        <m:ctrlPr>
                          <a:rPr lang="en-AU" i="1"/>
                        </m:ctrlPr>
                      </m:sSubPr>
                      <m:e>
                        <m:r>
                          <a:rPr lang="en-US" i="1" smtClean="0"/>
                          <m:t>𝜃</m:t>
                        </m:r>
                      </m:e>
                      <m:sub>
                        <m:r>
                          <a:rPr lang="en-US" i="1" smtClean="0"/>
                          <m:t>𝑃</m:t>
                        </m:r>
                      </m:sub>
                    </m:sSub>
                    <m:r>
                      <a:rPr lang="en-US" i="1"/>
                      <m:t>= </m:t>
                    </m:r>
                    <m:sSub>
                      <m:sSubPr>
                        <m:ctrlPr>
                          <a:rPr lang="en-AU" i="1"/>
                        </m:ctrlPr>
                      </m:sSubPr>
                      <m:e>
                        <m:r>
                          <a:rPr lang="en-US" i="1"/>
                          <m:t>𝑞</m:t>
                        </m:r>
                      </m:e>
                      <m:sub>
                        <m:r>
                          <a:rPr lang="en-US" i="1"/>
                          <m:t>2</m:t>
                        </m:r>
                      </m:sub>
                    </m:sSub>
                    <m:r>
                      <a:rPr lang="en-US" i="1"/>
                      <m:t>+</m:t>
                    </m:r>
                    <m:sSub>
                      <m:sSubPr>
                        <m:ctrlPr>
                          <a:rPr lang="en-AU" i="1"/>
                        </m:ctrlPr>
                      </m:sSubPr>
                      <m:e>
                        <m:r>
                          <a:rPr lang="en-US" i="1"/>
                          <m:t>𝑞</m:t>
                        </m:r>
                      </m:e>
                      <m:sub>
                        <m:r>
                          <a:rPr lang="en-US" i="1"/>
                          <m:t>3</m:t>
                        </m:r>
                      </m:sub>
                    </m:sSub>
                    <m:r>
                      <a:rPr lang="en-US" i="1"/>
                      <m:t>+</m:t>
                    </m:r>
                    <m:sSub>
                      <m:sSubPr>
                        <m:ctrlPr>
                          <a:rPr lang="en-AU" i="1"/>
                        </m:ctrlPr>
                      </m:sSubPr>
                      <m:e>
                        <m:r>
                          <a:rPr lang="en-US" i="1"/>
                          <m:t>𝑞</m:t>
                        </m:r>
                      </m:e>
                      <m:sub>
                        <m:r>
                          <a:rPr lang="en-US" i="1"/>
                          <m:t>4</m:t>
                        </m:r>
                      </m:sub>
                    </m:sSub>
                  </m:oMath>
                </a14:m>
                <a:endParaRPr lang="en-AU" dirty="0"/>
              </a:p>
              <a:p>
                <a:endParaRPr lang="en-AU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BCD6E80-271B-474E-B502-C767AECD256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11425" y="1700808"/>
                <a:ext cx="7920880" cy="4267200"/>
              </a:xfrm>
              <a:blipFill>
                <a:blip r:embed="rId2"/>
                <a:stretch>
                  <a:fillRect l="-693" t="-1429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09BF4103-8107-4BAC-A885-51DA84D27B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2064" y="3501008"/>
            <a:ext cx="4464496" cy="270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84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F9C11-DD21-45BA-A6B1-2374C6819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28027-4173-4C6A-880E-5B54247739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1828800"/>
            <a:ext cx="4283968" cy="4267200"/>
          </a:xfrm>
        </p:spPr>
        <p:txBody>
          <a:bodyPr/>
          <a:lstStyle/>
          <a:p>
            <a:r>
              <a:rPr lang="en-AU" dirty="0"/>
              <a:t>Overall, forward kinematics has laborious theory for something that is really just using the same matrix function four times to skip a head ache of geometry</a:t>
            </a:r>
          </a:p>
          <a:p>
            <a:r>
              <a:rPr lang="en-AU" dirty="0"/>
              <a:t>We now know given some joint inputs, where the gripper position is.</a:t>
            </a:r>
          </a:p>
          <a:p>
            <a:r>
              <a:rPr lang="en-AU" dirty="0"/>
              <a:t>The next step is to do this backwards. Tell the robot to find its own joint limits to go to a gripper position aka. The Inverse kinematics problem…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08425F-9570-48E2-B5AC-DE30E41F225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21" t="12201" r="12500"/>
          <a:stretch/>
        </p:blipFill>
        <p:spPr>
          <a:xfrm>
            <a:off x="6240016" y="1772816"/>
            <a:ext cx="5059049" cy="3495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019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What’s Kinematics?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4000" y="1828800"/>
            <a:ext cx="5076056" cy="4267200"/>
          </a:xfrm>
        </p:spPr>
        <p:txBody>
          <a:bodyPr>
            <a:normAutofit lnSpcReduction="10000"/>
          </a:bodyPr>
          <a:lstStyle/>
          <a:p>
            <a:r>
              <a:rPr lang="en-AU" dirty="0"/>
              <a:t>It’s the mechanics of understanding how an object moves in space with no consideration of force or mass.</a:t>
            </a:r>
            <a:endParaRPr dirty="0"/>
          </a:p>
          <a:p>
            <a:r>
              <a:rPr lang="en-AU" dirty="0"/>
              <a:t>In our workshops, we'll use kinematics to figure out how to control Robot arms to move the gripper to a (X-Y-Z) point or follow some trajectory. This has lots of applications and makes it better when we want to use sensors on the arm.</a:t>
            </a:r>
          </a:p>
          <a:p>
            <a:r>
              <a:rPr lang="en-AU" dirty="0"/>
              <a:t>That is we want to control in a cartesian task space instead of joint space</a:t>
            </a:r>
            <a:endParaRPr dirty="0"/>
          </a:p>
          <a:p>
            <a:r>
              <a:rPr lang="en-AU" dirty="0"/>
              <a:t>The workshops will walk through this aspect until 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7086AA-22FA-46FF-9451-B2C3A4CAE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8088" y="764704"/>
            <a:ext cx="4549340" cy="403316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1BFA9F8-974C-4AA2-85F6-ED36D1102D18}"/>
                  </a:ext>
                </a:extLst>
              </p:cNvPr>
              <p:cNvSpPr txBox="1"/>
              <p:nvPr/>
            </p:nvSpPr>
            <p:spPr>
              <a:xfrm>
                <a:off x="6816080" y="5013176"/>
                <a:ext cx="475252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dirty="0"/>
                  <a:t>How does the tool point x-y-theta value change with robot joints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AU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AU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AU" dirty="0"/>
                  <a:t>?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1BFA9F8-974C-4AA2-85F6-ED36D1102D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16080" y="5013176"/>
                <a:ext cx="4752528" cy="646331"/>
              </a:xfrm>
              <a:prstGeom prst="rect">
                <a:avLst/>
              </a:prstGeom>
              <a:blipFill>
                <a:blip r:embed="rId3"/>
                <a:stretch>
                  <a:fillRect l="-1026" t="-4717" r="-1667" b="-1415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42826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What's Forward kinematics?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4000" y="1828800"/>
            <a:ext cx="5021245" cy="4267200"/>
          </a:xfrm>
        </p:spPr>
        <p:txBody>
          <a:bodyPr/>
          <a:lstStyle/>
          <a:p>
            <a:r>
              <a:rPr lang="en-AU" dirty="0"/>
              <a:t>Forward Kinematics is finding “Where is the tool point?”</a:t>
            </a:r>
          </a:p>
          <a:p>
            <a:r>
              <a:rPr lang="en-AU" dirty="0"/>
              <a:t>We solve it by reading the joints and </a:t>
            </a:r>
            <a:r>
              <a:rPr lang="en-AU" strike="sngStrike" dirty="0"/>
              <a:t>doing</a:t>
            </a:r>
            <a:r>
              <a:rPr lang="en-AU" dirty="0"/>
              <a:t> (getting the PI to do) the math to solve the X Y Z location of the Gripper.</a:t>
            </a:r>
            <a:endParaRPr dirty="0"/>
          </a:p>
          <a:p>
            <a:r>
              <a:rPr lang="en-AU" dirty="0"/>
              <a:t>If you’re good at math, you could solve this with trigonometry but it is probably better to use the standard techniques in Introduction to Robotics as it looks it through coordinate frames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9D8173-5F95-41B7-8593-597809266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4072" y="1828800"/>
            <a:ext cx="5021245" cy="3609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124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3D Coordinate Frames in Robotics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4000" y="1828800"/>
            <a:ext cx="5021245" cy="5029200"/>
          </a:xfrm>
        </p:spPr>
        <p:txBody>
          <a:bodyPr>
            <a:normAutofit/>
          </a:bodyPr>
          <a:lstStyle/>
          <a:p>
            <a:r>
              <a:rPr lang="en-AU" dirty="0"/>
              <a:t>In robotics engineering, we use coordinate frames to define where objects are in 3D space.</a:t>
            </a:r>
          </a:p>
          <a:p>
            <a:r>
              <a:rPr lang="en-AU" dirty="0"/>
              <a:t>Each object of interest can have a coordinate frame or at least an XYZ point. Usually your interested in where the sensor is, where it detected something, the robot base or where some target is on a map…</a:t>
            </a:r>
          </a:p>
          <a:p>
            <a:r>
              <a:rPr lang="en-AU" dirty="0"/>
              <a:t>To know where each object is in relation to each other, we use a TRANSFORM to go from one coordinate frame to another…</a:t>
            </a:r>
          </a:p>
          <a:p>
            <a:r>
              <a:rPr lang="en-AU" dirty="0"/>
              <a:t>A specific transform is referred to as a pose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649E7F-451A-4E7E-A263-C84149FB16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596" t="35300" r="26967" b="16400"/>
          <a:stretch/>
        </p:blipFill>
        <p:spPr>
          <a:xfrm>
            <a:off x="6744072" y="1851183"/>
            <a:ext cx="4790097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504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3D transformation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4000" y="1828800"/>
            <a:ext cx="5148064" cy="4264496"/>
          </a:xfrm>
        </p:spPr>
        <p:txBody>
          <a:bodyPr>
            <a:normAutofit/>
          </a:bodyPr>
          <a:lstStyle/>
          <a:p>
            <a:r>
              <a:rPr lang="en-AU" dirty="0"/>
              <a:t>Any transform in space consists of a displacement and rotation part</a:t>
            </a:r>
          </a:p>
          <a:p>
            <a:r>
              <a:rPr lang="en-AU" dirty="0"/>
              <a:t>3D space has what’s called 6 degrees of freedom: </a:t>
            </a:r>
          </a:p>
          <a:p>
            <a:r>
              <a:rPr lang="en-AU" dirty="0"/>
              <a:t>Displacement in the X, Y and Z directions</a:t>
            </a:r>
          </a:p>
          <a:p>
            <a:r>
              <a:rPr lang="en-AU" dirty="0"/>
              <a:t>Rotation about the X-axis, Y-axis, Z-axis that is roll, pitch and yaw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A387C3-BC69-44B6-A9B0-B6B17DC00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2104" y="1340768"/>
            <a:ext cx="3724275" cy="362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292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3D transformation Matrix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4000" y="1828800"/>
            <a:ext cx="9540552" cy="4480520"/>
          </a:xfrm>
        </p:spPr>
        <p:txBody>
          <a:bodyPr>
            <a:normAutofit/>
          </a:bodyPr>
          <a:lstStyle/>
          <a:p>
            <a:r>
              <a:rPr lang="en-AU" dirty="0"/>
              <a:t>A rotation and translation from one from to another is represented mathematically as a Matrix: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pPr marL="0" indent="0">
              <a:buNone/>
            </a:pPr>
            <a:endParaRPr lang="en-AU" dirty="0"/>
          </a:p>
          <a:p>
            <a:r>
              <a:rPr lang="en-AU" dirty="0"/>
              <a:t>The matrix multiplication transforms a point in frame M to frame C:</a:t>
            </a:r>
          </a:p>
          <a:p>
            <a:r>
              <a:rPr lang="en-AU" dirty="0"/>
              <a:t>R11 to R33 are rotation matrix elements and T1, T2, T3 are the X, Y, Z displacements of the transformation</a:t>
            </a:r>
          </a:p>
          <a:p>
            <a:r>
              <a:rPr lang="en-AU" dirty="0"/>
              <a:t>The symbol for the transform matrix is generally T</a:t>
            </a:r>
          </a:p>
          <a:p>
            <a:endParaRPr lang="en-A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1DAD59-7C68-43E0-8CAE-077B5E375E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23" t="41192" r="35462" b="32385"/>
          <a:stretch/>
        </p:blipFill>
        <p:spPr>
          <a:xfrm>
            <a:off x="4007768" y="2636912"/>
            <a:ext cx="3816424" cy="163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968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3D Rotation Matrix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4000" y="1828800"/>
            <a:ext cx="3851920" cy="4572000"/>
          </a:xfrm>
        </p:spPr>
        <p:txBody>
          <a:bodyPr>
            <a:normAutofit fontScale="92500" lnSpcReduction="10000"/>
          </a:bodyPr>
          <a:lstStyle/>
          <a:p>
            <a:r>
              <a:rPr lang="en-AU" dirty="0"/>
              <a:t>In the Transform, there consists a rotation matrix that is 3 by 3 for 3D</a:t>
            </a:r>
          </a:p>
          <a:p>
            <a:r>
              <a:rPr lang="en-AU" dirty="0"/>
              <a:t>Roll, Pitch, Yaw angle rotations form matrices like these:</a:t>
            </a:r>
          </a:p>
          <a:p>
            <a:r>
              <a:rPr lang="en-AU" dirty="0"/>
              <a:t>Rx rotates a frame about the x axis by theta-x </a:t>
            </a:r>
          </a:p>
          <a:p>
            <a:r>
              <a:rPr lang="en-AU" dirty="0"/>
              <a:t>Ry rotates a frame about the y axis by theta-y </a:t>
            </a:r>
          </a:p>
          <a:p>
            <a:r>
              <a:rPr lang="en-AU" dirty="0" err="1"/>
              <a:t>Rz</a:t>
            </a:r>
            <a:r>
              <a:rPr lang="en-AU" dirty="0"/>
              <a:t> rotates a frame about the z axis by theta-z </a:t>
            </a:r>
          </a:p>
          <a:p>
            <a:r>
              <a:rPr lang="en-AU" dirty="0"/>
              <a:t>Doing the Matrix multiplication combines them together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299E80-1549-4644-A483-533D96A057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23" r="37001"/>
          <a:stretch/>
        </p:blipFill>
        <p:spPr>
          <a:xfrm>
            <a:off x="6456040" y="980728"/>
            <a:ext cx="4552942" cy="35731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FFF9DE6-2A1E-43E0-9F0E-47602F06D4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09" t="47900" r="59450" b="48950"/>
          <a:stretch/>
        </p:blipFill>
        <p:spPr>
          <a:xfrm>
            <a:off x="6600056" y="5113136"/>
            <a:ext cx="4124521" cy="727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498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343472" y="66394"/>
            <a:ext cx="9144000" cy="1143000"/>
          </a:xfrm>
        </p:spPr>
        <p:txBody>
          <a:bodyPr/>
          <a:lstStyle/>
          <a:p>
            <a:r>
              <a:rPr lang="en-AU" dirty="0"/>
              <a:t>How a rotation matrix works:</a:t>
            </a:r>
            <a:endParaRPr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Content Placeholder 13"/>
              <p:cNvSpPr>
                <a:spLocks noGrp="1"/>
              </p:cNvSpPr>
              <p:nvPr>
                <p:ph idx="1"/>
              </p:nvPr>
            </p:nvSpPr>
            <p:spPr>
              <a:xfrm>
                <a:off x="1362946" y="1340768"/>
                <a:ext cx="8476633" cy="5064272"/>
              </a:xfrm>
            </p:spPr>
            <p:txBody>
              <a:bodyPr>
                <a:normAutofit/>
              </a:bodyPr>
              <a:lstStyle/>
              <a:p>
                <a:r>
                  <a:rPr lang="en-AU" dirty="0"/>
                  <a:t>The rotation matrix is derived from the sin and cos components of each coordinate vector. Below is an example for 2D rotation (i.e. z-axis rotation)</a:t>
                </a:r>
              </a:p>
              <a:p>
                <a:r>
                  <a:rPr lang="en-AU" dirty="0"/>
                  <a:t>It relates coordinates in one frame B: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Pre>
                          <m:sPrePr>
                            <m:ctrlPr>
                              <a:rPr lang="en-AU" i="1">
                                <a:latin typeface="Cambria Math" panose="02040503050406030204" pitchFamily="18" charset="0"/>
                              </a:rPr>
                            </m:ctrlPr>
                          </m:sPrePr>
                          <m:sub>
                            <m:r>
                              <a:rPr lang="en-AU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AU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p>
                          <m:e>
                            <m:r>
                              <a:rPr lang="en-AU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sPre>
                        <m:r>
                          <a:rPr lang="en-AU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AU" i="1">
                            <a:latin typeface="Cambria Math" panose="02040503050406030204" pitchFamily="18" charset="0"/>
                          </a:rPr>
                          <m:t>,</m:t>
                        </m:r>
                        <m:sPre>
                          <m:sPrePr>
                            <m:ctrlPr>
                              <a:rPr lang="en-AU" i="1">
                                <a:latin typeface="Cambria Math" panose="02040503050406030204" pitchFamily="18" charset="0"/>
                              </a:rPr>
                            </m:ctrlPr>
                          </m:sPrePr>
                          <m:sub>
                            <m:r>
                              <a:rPr lang="en-AU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AU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p>
                          <m:e>
                            <m:r>
                              <a:rPr lang="en-AU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sPre>
                      </m:e>
                    </m:d>
                    <m:r>
                      <a:rPr lang="en-AU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dirty="0"/>
                  <a:t>transformed to be read from frame V: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Pre>
                          <m:sPrePr>
                            <m:ctrlPr>
                              <a:rPr lang="en-AU" i="1">
                                <a:latin typeface="Cambria Math" panose="02040503050406030204" pitchFamily="18" charset="0"/>
                              </a:rPr>
                            </m:ctrlPr>
                          </m:sPrePr>
                          <m:sub>
                            <m:r>
                              <a:rPr lang="en-AU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AU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sup>
                          <m:e>
                            <m:r>
                              <a:rPr lang="en-AU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sPre>
                        <m:r>
                          <a:rPr lang="en-AU" i="1">
                            <a:latin typeface="Cambria Math" panose="02040503050406030204" pitchFamily="18" charset="0"/>
                          </a:rPr>
                          <m:t> ,</m:t>
                        </m:r>
                        <m:sPre>
                          <m:sPrePr>
                            <m:ctrlPr>
                              <a:rPr lang="en-AU" i="1">
                                <a:latin typeface="Cambria Math" panose="02040503050406030204" pitchFamily="18" charset="0"/>
                              </a:rPr>
                            </m:ctrlPr>
                          </m:sPrePr>
                          <m:sub>
                            <m:r>
                              <a:rPr lang="en-AU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AU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sup>
                          <m:e>
                            <m:r>
                              <a:rPr lang="en-AU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sPre>
                      </m:e>
                    </m:d>
                  </m:oMath>
                </a14:m>
                <a:endParaRPr lang="en-AU" dirty="0"/>
              </a:p>
              <a:p>
                <a14:m>
                  <m:oMath xmlns:m="http://schemas.openxmlformats.org/officeDocument/2006/math">
                    <m:sPre>
                      <m:sPrePr>
                        <m:ctrlPr>
                          <a:rPr lang="en-AU" i="1" smtClean="0">
                            <a:latin typeface="Cambria Math" panose="02040503050406030204" pitchFamily="18" charset="0"/>
                          </a:rPr>
                        </m:ctrlPr>
                      </m:sPrePr>
                      <m:sub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sup>
                      <m:e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sPre>
                    <m:r>
                      <a:rPr lang="en-AU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AU" dirty="0"/>
                  <a:t> </a:t>
                </a:r>
                <a14:m>
                  <m:oMath xmlns:m="http://schemas.openxmlformats.org/officeDocument/2006/math">
                    <m:sPre>
                      <m:sPre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sPrePr>
                      <m:sub>
                        <m:r>
                          <a:rPr lang="en-AU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p>
                      <m:e>
                        <m:r>
                          <a:rPr lang="en-AU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sPre>
                    <m:func>
                      <m:funcPr>
                        <m:ctrlPr>
                          <a:rPr lang="en-AU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AU" i="0" smtClean="0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r>
                          <a:rPr lang="en-AU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func>
                    <m:r>
                      <a:rPr lang="en-AU" b="0" i="0" smtClean="0">
                        <a:latin typeface="Cambria Math" panose="02040503050406030204" pitchFamily="18" charset="0"/>
                      </a:rPr>
                      <m:t>−</m:t>
                    </m:r>
                    <m:sPre>
                      <m:sPre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sPrePr>
                      <m:sub>
                        <m:r>
                          <a:rPr lang="en-AU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AU" i="1">
                            <a:latin typeface="Cambria Math" panose="02040503050406030204" pitchFamily="18" charset="0"/>
                          </a:rPr>
                          <m:t>𝐵</m:t>
                        </m:r>
                      </m:sup>
                      <m:e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sPre>
                    <m:func>
                      <m:funcPr>
                        <m:ctrlPr>
                          <a:rPr lang="en-AU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AU" i="0" smtClean="0"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r>
                          <a:rPr lang="en-AU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func>
                  </m:oMath>
                </a14:m>
                <a:endParaRPr lang="en-AU" dirty="0"/>
              </a:p>
              <a:p>
                <a14:m>
                  <m:oMath xmlns:m="http://schemas.openxmlformats.org/officeDocument/2006/math">
                    <m:sPre>
                      <m:sPrePr>
                        <m:ctrlPr>
                          <a:rPr lang="en-AU" i="1" smtClean="0">
                            <a:latin typeface="Cambria Math" panose="02040503050406030204" pitchFamily="18" charset="0"/>
                          </a:rPr>
                        </m:ctrlPr>
                      </m:sPrePr>
                      <m:sub>
                        <m:r>
                          <a:rPr lang="en-AU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AU" i="1">
                            <a:latin typeface="Cambria Math" panose="02040503050406030204" pitchFamily="18" charset="0"/>
                          </a:rPr>
                          <m:t>𝑉</m:t>
                        </m:r>
                      </m:sup>
                      <m:e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sPre>
                    <m:r>
                      <a:rPr lang="en-AU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AU" dirty="0"/>
                  <a:t> </a:t>
                </a:r>
                <a14:m>
                  <m:oMath xmlns:m="http://schemas.openxmlformats.org/officeDocument/2006/math">
                    <m:sPre>
                      <m:sPre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sPrePr>
                      <m:sub>
                        <m:r>
                          <a:rPr lang="en-AU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AU" i="1">
                            <a:latin typeface="Cambria Math" panose="02040503050406030204" pitchFamily="18" charset="0"/>
                          </a:rPr>
                          <m:t>𝐵</m:t>
                        </m:r>
                      </m:sup>
                      <m:e>
                        <m:r>
                          <a:rPr lang="en-AU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sPre>
                    <m:func>
                      <m:funcPr>
                        <m:ctrlPr>
                          <a:rPr lang="en-AU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AU" i="0" smtClean="0"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r>
                          <a:rPr lang="en-AU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func>
                    <m:r>
                      <a:rPr lang="en-AU" b="0" i="0" smtClean="0">
                        <a:latin typeface="Cambria Math" panose="02040503050406030204" pitchFamily="18" charset="0"/>
                      </a:rPr>
                      <m:t>+</m:t>
                    </m:r>
                    <m:sPre>
                      <m:sPre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sPrePr>
                      <m:sub>
                        <m:r>
                          <a:rPr lang="en-AU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AU" i="1">
                            <a:latin typeface="Cambria Math" panose="02040503050406030204" pitchFamily="18" charset="0"/>
                          </a:rPr>
                          <m:t>𝐵</m:t>
                        </m:r>
                      </m:sup>
                      <m:e>
                        <m:r>
                          <a:rPr lang="en-AU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sPre>
                    <m:func>
                      <m:funcPr>
                        <m:ctrlPr>
                          <a:rPr lang="en-AU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AU" i="0" smtClean="0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r>
                          <a:rPr lang="en-AU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func>
                  </m:oMath>
                </a14:m>
                <a:endParaRPr lang="en-AU" dirty="0"/>
              </a:p>
              <a:p>
                <a14:m>
                  <m:oMath xmlns:m="http://schemas.openxmlformats.org/officeDocument/2006/math">
                    <m:sPre>
                      <m:sPre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sPrePr>
                      <m:sub>
                        <m:r>
                          <a:rPr lang="en-AU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AU" i="1">
                            <a:latin typeface="Cambria Math" panose="02040503050406030204" pitchFamily="18" charset="0"/>
                          </a:rPr>
                          <m:t>𝑉</m:t>
                        </m:r>
                      </m:sup>
                      <m:e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sPre>
                    <m:r>
                      <a:rPr lang="en-AU" b="0" i="1" smtClean="0">
                        <a:latin typeface="Cambria Math" panose="02040503050406030204" pitchFamily="18" charset="0"/>
                      </a:rPr>
                      <m:t>=</m:t>
                    </m:r>
                    <m:sPre>
                      <m:sPre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sPrePr>
                      <m:sub>
                        <m:r>
                          <a:rPr lang="en-AU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p>
                      <m:e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sPre>
                  </m:oMath>
                </a14:m>
                <a:endParaRPr lang="en-AU" dirty="0"/>
              </a:p>
              <a:p>
                <a:r>
                  <a:rPr lang="en-AU" dirty="0"/>
                  <a:t>In Matrix form, this looks like this:</a:t>
                </a:r>
              </a:p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Pre>
                                <m:sPrePr>
                                  <m:ctrlPr>
                                    <a:rPr lang="en-AU" i="1">
                                      <a:latin typeface="Cambria Math" panose="02040503050406030204" pitchFamily="18" charset="0"/>
                                    </a:rPr>
                                  </m:ctrlPr>
                                </m:sPrePr>
                                <m:sub>
                                  <m:r>
                                    <a:rPr lang="en-AU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sub>
                                <m:sup>
                                  <m:r>
                                    <a:rPr lang="en-AU" b="0" i="1" smtClean="0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sup>
                                <m:e>
                                  <m:r>
                                    <a:rPr lang="en-AU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sPre>
                            </m:e>
                          </m:mr>
                          <m:mr>
                            <m:e>
                              <m:sPre>
                                <m:sPrePr>
                                  <m:ctrlPr>
                                    <a:rPr lang="en-AU" i="1">
                                      <a:latin typeface="Cambria Math" panose="02040503050406030204" pitchFamily="18" charset="0"/>
                                    </a:rPr>
                                  </m:ctrlPr>
                                </m:sPrePr>
                                <m:sub>
                                  <m:r>
                                    <a:rPr lang="en-AU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sub>
                                <m:sup>
                                  <m:r>
                                    <a:rPr lang="en-AU" b="0" i="1" smtClean="0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sup>
                                <m:e>
                                  <m:r>
                                    <a:rPr lang="en-AU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sPre>
                            </m:e>
                          </m:mr>
                          <m:mr>
                            <m:e>
                              <m:sPre>
                                <m:sPrePr>
                                  <m:ctrlPr>
                                    <a:rPr lang="en-AU" i="1">
                                      <a:latin typeface="Cambria Math" panose="02040503050406030204" pitchFamily="18" charset="0"/>
                                    </a:rPr>
                                  </m:ctrlPr>
                                </m:sPrePr>
                                <m:sub>
                                  <m:r>
                                    <a:rPr lang="en-AU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sub>
                                <m:sup>
                                  <m:r>
                                    <a:rPr lang="en-AU" b="0" i="1" smtClean="0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sup>
                                <m:e>
                                  <m:r>
                                    <a:rPr lang="en-AU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</m:sPre>
                            </m:e>
                          </m:mr>
                        </m:m>
                      </m:e>
                    </m:d>
                    <m:r>
                      <a:rPr lang="en-AU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AU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func>
                                <m:funcPr>
                                  <m:ctrlPr>
                                    <a:rPr lang="en-AU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panose="02040503050406030204" pitchFamily="18" charset="0"/>
                                    </a:rPr>
                                    <m:t>cos</m:t>
                                  </m:r>
                                </m:fNam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func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unc>
                                <m:funcPr>
                                  <m:ctrlPr>
                                    <a:rPr lang="en-AU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panose="020405030504060302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func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func>
                                <m:funcPr>
                                  <m:ctrlPr>
                                    <a:rPr lang="en-AU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panose="020405030504060302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func>
                            </m:e>
                            <m:e>
                              <m:func>
                                <m:funcPr>
                                  <m:ctrlPr>
                                    <a:rPr lang="en-AU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panose="02040503050406030204" pitchFamily="18" charset="0"/>
                                    </a:rPr>
                                    <m:t>cos</m:t>
                                  </m:r>
                                </m:fNam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func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AU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Pre>
                                <m:sPrePr>
                                  <m:ctrlPr>
                                    <a:rPr lang="en-AU" i="1">
                                      <a:latin typeface="Cambria Math" panose="02040503050406030204" pitchFamily="18" charset="0"/>
                                    </a:rPr>
                                  </m:ctrlPr>
                                </m:sPrePr>
                                <m:sub>
                                  <m:r>
                                    <a:rPr lang="en-AU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sub>
                                <m:sup>
                                  <m:r>
                                    <a:rPr lang="en-AU" i="1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sup>
                                <m:e>
                                  <m:r>
                                    <a:rPr lang="en-AU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sPre>
                            </m:e>
                          </m:mr>
                          <m:mr>
                            <m:e>
                              <m:sPre>
                                <m:sPrePr>
                                  <m:ctrlPr>
                                    <a:rPr lang="en-AU" i="1">
                                      <a:latin typeface="Cambria Math" panose="02040503050406030204" pitchFamily="18" charset="0"/>
                                    </a:rPr>
                                  </m:ctrlPr>
                                </m:sPrePr>
                                <m:sub>
                                  <m:r>
                                    <a:rPr lang="en-AU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sub>
                                <m:sup>
                                  <m:r>
                                    <a:rPr lang="en-AU" i="1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sup>
                                <m:e>
                                  <m:r>
                                    <a:rPr lang="en-AU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sPre>
                            </m:e>
                          </m:mr>
                          <m:mr>
                            <m:e>
                              <m:sPre>
                                <m:sPrePr>
                                  <m:ctrlPr>
                                    <a:rPr lang="en-AU" i="1">
                                      <a:latin typeface="Cambria Math" panose="02040503050406030204" pitchFamily="18" charset="0"/>
                                    </a:rPr>
                                  </m:ctrlPr>
                                </m:sPrePr>
                                <m:sub>
                                  <m:r>
                                    <a:rPr lang="en-AU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sub>
                                <m:sup>
                                  <m:r>
                                    <a:rPr lang="en-AU" i="1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sup>
                                <m:e>
                                  <m:r>
                                    <a:rPr lang="en-AU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</m:sPre>
                            </m:e>
                          </m:mr>
                        </m:m>
                      </m:e>
                    </m:d>
                  </m:oMath>
                </a14:m>
                <a:endParaRPr lang="en-AU" dirty="0"/>
              </a:p>
              <a:p>
                <a:pPr marL="0" indent="0">
                  <a:buNone/>
                </a:pPr>
                <a:r>
                  <a:rPr lang="en-AU" dirty="0"/>
                  <a:t>This is probably the most trig we’ll see. You can think of this as a function ‘R’</a:t>
                </a:r>
              </a:p>
              <a:p>
                <a:pPr marL="0" indent="0">
                  <a:buNone/>
                </a:pPr>
                <a:endParaRPr lang="en-AU" dirty="0"/>
              </a:p>
            </p:txBody>
          </p:sp>
        </mc:Choice>
        <mc:Fallback>
          <p:sp>
            <p:nvSpPr>
              <p:cNvPr id="14" name="Content Placeholder 1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62946" y="1340768"/>
                <a:ext cx="8476633" cy="5064272"/>
              </a:xfrm>
              <a:blipFill>
                <a:blip r:embed="rId2"/>
                <a:stretch>
                  <a:fillRect l="-791" t="-1324" b="-1805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C1740A0E-696E-40D2-95B4-63FDFFA26D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866" t="26667" r="37597" b="52100"/>
          <a:stretch/>
        </p:blipFill>
        <p:spPr>
          <a:xfrm>
            <a:off x="5915472" y="2780928"/>
            <a:ext cx="4109963" cy="296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679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3F78E-DBA8-49C5-8300-45D7F9D65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How to use the Matrix…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E7F871-8833-4D96-B805-3FCA84199C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1828800"/>
            <a:ext cx="4716016" cy="4267200"/>
          </a:xfrm>
        </p:spPr>
        <p:txBody>
          <a:bodyPr>
            <a:normAutofit/>
          </a:bodyPr>
          <a:lstStyle/>
          <a:p>
            <a:r>
              <a:rPr lang="en-AU" dirty="0"/>
              <a:t>Back to the problem, we need to know where the gripper is to control its position. </a:t>
            </a:r>
          </a:p>
          <a:p>
            <a:r>
              <a:rPr lang="en-AU" dirty="0"/>
              <a:t>So the technique is to put coordinate frames and find the translation and rotation parts between each joint. That involves finding the 6 values for X, Y, Z, roll, pitch, yaw</a:t>
            </a:r>
          </a:p>
          <a:p>
            <a:r>
              <a:rPr lang="en-AU" dirty="0"/>
              <a:t>We then will do matrix multiplication to find the overall X Y Z displacement:</a:t>
            </a:r>
          </a:p>
          <a:p>
            <a:r>
              <a:rPr lang="en-AU" dirty="0"/>
              <a:t>But there is another simplification to all of this…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501ACE-B5B0-4517-82CB-944DCE71E0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120" y="1849093"/>
            <a:ext cx="4248472" cy="3744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946168"/>
      </p:ext>
    </p:extLst>
  </p:cSld>
  <p:clrMapOvr>
    <a:masterClrMapping/>
  </p:clrMapOvr>
</p:sld>
</file>

<file path=ppt/theme/theme1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6.potx" id="{468775DC-C458-452B-B494-CBFA066AAFA0}" vid="{10EEBE7C-0769-4F35-B6EB-5940E3BEB5F4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1566889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2012-05-23T08:44:00+00:00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TP102901017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836753</LocLastLocAttemptVersionLookup>
    <IsSearchable xmlns="4873beb7-5857-4685-be1f-d57550cc96cc">true</IsSearchable>
    <TemplateTemplateType xmlns="4873beb7-5857-4685-be1f-d57550cc96cc">PowerPoint Design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REDMOND\v-anij</DisplayName>
        <AccountId>2469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4098515-0C12-46CF-BC7C-69B4A13CD5FA}">
  <ds:schemaRefs>
    <ds:schemaRef ds:uri="http://purl.org/dc/elements/1.1/"/>
    <ds:schemaRef ds:uri="http://schemas.microsoft.com/office/2006/metadata/properties"/>
    <ds:schemaRef ds:uri="http://purl.org/dc/terms/"/>
    <ds:schemaRef ds:uri="http://schemas.microsoft.com/office/2006/documentManagement/types"/>
    <ds:schemaRef ds:uri="4873beb7-5857-4685-be1f-d57550cc96cc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46CFF6F-D9AA-4BC0-911A-0A135677191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B5C6E15-39DC-470B-9445-F754B94580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technology circuit board design presentation (widescreen)</Template>
  <TotalTime>374</TotalTime>
  <Words>1141</Words>
  <Application>Microsoft Office PowerPoint</Application>
  <PresentationFormat>Widescreen</PresentationFormat>
  <Paragraphs>101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Cambria Math</vt:lpstr>
      <vt:lpstr>Candara</vt:lpstr>
      <vt:lpstr>Consolas</vt:lpstr>
      <vt:lpstr>Microsoft Sans Serif</vt:lpstr>
      <vt:lpstr>Times New Roman</vt:lpstr>
      <vt:lpstr>Tech Computer 16x9</vt:lpstr>
      <vt:lpstr>Workshop 6: Robot arm Forward Kinematics</vt:lpstr>
      <vt:lpstr>What’s Kinematics?</vt:lpstr>
      <vt:lpstr>What's Forward kinematics?</vt:lpstr>
      <vt:lpstr>3D Coordinate Frames in Robotics</vt:lpstr>
      <vt:lpstr>3D transformation</vt:lpstr>
      <vt:lpstr>3D transformation Matrix</vt:lpstr>
      <vt:lpstr>3D Rotation Matrix</vt:lpstr>
      <vt:lpstr>How a rotation matrix works:</vt:lpstr>
      <vt:lpstr>How to use the Matrix…</vt:lpstr>
      <vt:lpstr>DH Parameters</vt:lpstr>
      <vt:lpstr>How do we use the theory…</vt:lpstr>
      <vt:lpstr>Solving the DH parameters:</vt:lpstr>
      <vt:lpstr>Using the Transforms…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 6: Robot arm Forward Kinematics</dc:title>
  <dc:creator>Andrew</dc:creator>
  <cp:lastModifiedBy>Andrew</cp:lastModifiedBy>
  <cp:revision>23</cp:revision>
  <dcterms:created xsi:type="dcterms:W3CDTF">2018-04-14T04:53:08Z</dcterms:created>
  <dcterms:modified xsi:type="dcterms:W3CDTF">2018-04-14T14:49:58Z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